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56" r:id="rId2"/>
    <p:sldId id="264" r:id="rId3"/>
    <p:sldId id="275" r:id="rId4"/>
    <p:sldId id="267" r:id="rId5"/>
    <p:sldId id="268" r:id="rId6"/>
    <p:sldId id="276"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1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5/22/17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5/22/17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5/22/17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5/22/17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5/22/17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5/22/17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5/22/17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5/22/17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5/22/17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5/22/17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5/22/17</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5/22/17</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drugs.com/cdi/nutropin-aq.html" TargetMode="External"/><Relationship Id="rId3" Type="http://schemas.openxmlformats.org/officeDocument/2006/relationships/hyperlink" Target="https://www.medicines.org.uk/emc/medicine/1424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980728"/>
            <a:ext cx="7772400" cy="4176464"/>
          </a:xfrm>
        </p:spPr>
        <p:txBody>
          <a:bodyPr/>
          <a:lstStyle/>
          <a:p>
            <a:pPr algn="ctr"/>
            <a:r>
              <a:rPr lang="en-US" dirty="0">
                <a:solidFill>
                  <a:srgbClr val="000000"/>
                </a:solidFill>
                <a:latin typeface="Calibri"/>
                <a:ea typeface="Calibri"/>
                <a:cs typeface="Calibri"/>
              </a:rPr>
              <a:t>Somatropin </a:t>
            </a:r>
            <a:r>
              <a:rPr lang="en-US" dirty="0" smtClean="0">
                <a:solidFill>
                  <a:srgbClr val="000000"/>
                </a:solidFill>
                <a:latin typeface="Calibri"/>
                <a:ea typeface="Calibri"/>
                <a:cs typeface="Calibri"/>
              </a:rPr>
              <a:t>recombinant</a:t>
            </a:r>
            <a:br>
              <a:rPr lang="en-US" dirty="0" smtClean="0">
                <a:solidFill>
                  <a:srgbClr val="000000"/>
                </a:solidFill>
                <a:latin typeface="Calibri"/>
                <a:ea typeface="Calibri"/>
                <a:cs typeface="Calibri"/>
              </a:rPr>
            </a:br>
            <a:r>
              <a:rPr lang="en-US" sz="2800" dirty="0" smtClean="0">
                <a:solidFill>
                  <a:srgbClr val="000000"/>
                </a:solidFill>
                <a:latin typeface="Calibri"/>
                <a:ea typeface="Calibri"/>
                <a:cs typeface="Calibri"/>
              </a:rPr>
              <a:t/>
            </a:r>
            <a:br>
              <a:rPr lang="en-US" sz="2800" dirty="0" smtClean="0">
                <a:solidFill>
                  <a:srgbClr val="000000"/>
                </a:solidFill>
                <a:latin typeface="Calibri"/>
                <a:ea typeface="Calibri"/>
                <a:cs typeface="Calibri"/>
              </a:rPr>
            </a:br>
            <a:r>
              <a:rPr lang="en-US" sz="2800" dirty="0" smtClean="0">
                <a:solidFill>
                  <a:srgbClr val="000000"/>
                </a:solidFill>
                <a:latin typeface="Calibri"/>
                <a:ea typeface="Calibri"/>
                <a:cs typeface="Calibri"/>
              </a:rPr>
              <a:t>Chemical formula:    C990H1532N262O300S7</a:t>
            </a:r>
            <a:br>
              <a:rPr lang="en-US" sz="2800" dirty="0" smtClean="0">
                <a:solidFill>
                  <a:srgbClr val="000000"/>
                </a:solidFill>
                <a:latin typeface="Calibri"/>
                <a:ea typeface="Calibri"/>
                <a:cs typeface="Calibri"/>
              </a:rPr>
            </a:br>
            <a:endParaRPr lang="en-IN" sz="2800"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836712"/>
            <a:ext cx="7854696" cy="5184576"/>
          </a:xfrm>
        </p:spPr>
        <p:txBody>
          <a:bodyPr>
            <a:normAutofit/>
          </a:bodyPr>
          <a:lstStyle/>
          <a:p>
            <a:pPr algn="l"/>
            <a:r>
              <a:rPr lang="en-US" sz="2400" b="1" dirty="0" smtClean="0">
                <a:solidFill>
                  <a:schemeClr val="tx1"/>
                </a:solidFill>
                <a:latin typeface="Times New Roman" pitchFamily="18" charset="0"/>
                <a:cs typeface="Times New Roman" pitchFamily="18" charset="0"/>
              </a:rPr>
              <a:t>Description</a:t>
            </a:r>
            <a:r>
              <a:rPr lang="en-US" sz="2400"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a:t>
            </a:r>
          </a:p>
          <a:p>
            <a:pPr algn="just"/>
            <a:r>
              <a:rPr lang="en-US" sz="2800" dirty="0">
                <a:solidFill>
                  <a:srgbClr val="000000"/>
                </a:solidFill>
                <a:ea typeface="Calibri"/>
                <a:cs typeface="Calibri"/>
              </a:rPr>
              <a:t>Recombinant human growth hormone (</a:t>
            </a:r>
            <a:r>
              <a:rPr lang="en-US" sz="2800" dirty="0" err="1">
                <a:solidFill>
                  <a:srgbClr val="000000"/>
                </a:solidFill>
                <a:ea typeface="Calibri"/>
                <a:cs typeface="Calibri"/>
              </a:rPr>
              <a:t>somatotropin</a:t>
            </a:r>
            <a:r>
              <a:rPr lang="en-US" sz="2800" dirty="0">
                <a:solidFill>
                  <a:srgbClr val="000000"/>
                </a:solidFill>
                <a:ea typeface="Calibri"/>
                <a:cs typeface="Calibri"/>
              </a:rPr>
              <a:t>) 191 residues, MW 22.1 </a:t>
            </a:r>
            <a:r>
              <a:rPr lang="en-US" sz="2800" dirty="0" err="1">
                <a:solidFill>
                  <a:srgbClr val="000000"/>
                </a:solidFill>
                <a:ea typeface="Calibri"/>
                <a:cs typeface="Calibri"/>
              </a:rPr>
              <a:t>kD</a:t>
            </a:r>
            <a:r>
              <a:rPr lang="en-US" sz="2800" dirty="0">
                <a:solidFill>
                  <a:srgbClr val="000000"/>
                </a:solidFill>
                <a:ea typeface="Calibri"/>
                <a:cs typeface="Calibri"/>
              </a:rPr>
              <a:t>, synthesized in E. coli</a:t>
            </a:r>
            <a:r>
              <a:rPr lang="en-US" sz="2800" dirty="0" smtClean="0">
                <a:solidFill>
                  <a:srgbClr val="000000"/>
                </a:solidFill>
                <a:latin typeface="Times"/>
                <a:ea typeface="Calibri"/>
                <a:cs typeface="Times"/>
              </a:rPr>
              <a:t>.</a:t>
            </a:r>
            <a:endParaRPr lang="en-US" sz="2800" dirty="0" smtClean="0">
              <a:solidFill>
                <a:srgbClr val="000000"/>
              </a:solidFill>
              <a:latin typeface="Times"/>
              <a:ea typeface="Calibri"/>
              <a:cs typeface="Time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28800"/>
            <a:ext cx="7620000" cy="4800600"/>
          </a:xfrm>
        </p:spPr>
        <p:txBody>
          <a:bodyPr>
            <a:normAutofit fontScale="70000" lnSpcReduction="20000"/>
          </a:bodyPr>
          <a:lstStyle/>
          <a:p>
            <a:pPr marL="114300" indent="0" algn="just">
              <a:buNone/>
            </a:pPr>
            <a:r>
              <a:rPr lang="en-US" sz="3200" b="1" dirty="0">
                <a:latin typeface="Times New Roman" pitchFamily="18" charset="0"/>
                <a:cs typeface="Times New Roman" pitchFamily="18" charset="0"/>
              </a:rPr>
              <a:t>Indication</a:t>
            </a:r>
            <a:r>
              <a:rPr lang="en-US" sz="3200" dirty="0">
                <a:latin typeface="Times New Roman" pitchFamily="18" charset="0"/>
                <a:cs typeface="Times New Roman" pitchFamily="18" charset="0"/>
              </a:rPr>
              <a:t> :</a:t>
            </a:r>
            <a:endParaRPr lang="en-US" sz="3200" dirty="0">
              <a:latin typeface="Times"/>
              <a:cs typeface="Times"/>
            </a:endParaRPr>
          </a:p>
          <a:p>
            <a:pPr marL="114300" indent="0" algn="just">
              <a:buNone/>
            </a:pPr>
            <a:r>
              <a:rPr lang="en-US" sz="2400" dirty="0">
                <a:solidFill>
                  <a:srgbClr val="000000"/>
                </a:solidFill>
                <a:ea typeface="Calibri"/>
                <a:cs typeface="Calibri"/>
              </a:rPr>
              <a:t>For treatment of dwarfism, acromegaly and prevention of HIV-induced weight loss</a:t>
            </a:r>
            <a:r>
              <a:rPr lang="en-US" sz="2400" dirty="0" smtClean="0">
                <a:solidFill>
                  <a:srgbClr val="000000"/>
                </a:solidFill>
                <a:latin typeface="Times"/>
                <a:ea typeface="Calibri"/>
                <a:cs typeface="Times"/>
              </a:rPr>
              <a:t>.</a:t>
            </a:r>
          </a:p>
          <a:p>
            <a:pPr marL="114300" indent="0" algn="just">
              <a:buNone/>
            </a:pPr>
            <a:endParaRPr lang="en-US" sz="2400" dirty="0" smtClean="0">
              <a:solidFill>
                <a:srgbClr val="000000"/>
              </a:solidFill>
              <a:latin typeface="Times"/>
              <a:ea typeface="Calibri"/>
              <a:cs typeface="Times"/>
            </a:endParaRPr>
          </a:p>
          <a:p>
            <a:pPr marL="114300" indent="0">
              <a:buNone/>
            </a:pPr>
            <a:r>
              <a:rPr lang="en-US" sz="3200" b="1" dirty="0" smtClean="0">
                <a:latin typeface="Times New Roman" pitchFamily="18" charset="0"/>
                <a:cs typeface="Times New Roman" pitchFamily="18" charset="0"/>
              </a:rPr>
              <a:t>Mechanism of action </a:t>
            </a:r>
            <a:r>
              <a:rPr lang="en-US" sz="2400" dirty="0" smtClean="0">
                <a:latin typeface="Times New Roman" pitchFamily="18" charset="0"/>
                <a:cs typeface="Times New Roman" pitchFamily="18" charset="0"/>
              </a:rPr>
              <a:t>: </a:t>
            </a:r>
          </a:p>
          <a:p>
            <a:pPr marL="114300" indent="0" algn="just">
              <a:lnSpc>
                <a:spcPct val="160000"/>
              </a:lnSpc>
              <a:buNone/>
            </a:pPr>
            <a:r>
              <a:rPr lang="en-US" sz="2600" dirty="0" err="1">
                <a:solidFill>
                  <a:srgbClr val="000000"/>
                </a:solidFill>
                <a:ea typeface="Calibri"/>
                <a:cs typeface="Calibri"/>
              </a:rPr>
              <a:t>hGH</a:t>
            </a:r>
            <a:r>
              <a:rPr lang="en-US" sz="2600" dirty="0">
                <a:solidFill>
                  <a:srgbClr val="000000"/>
                </a:solidFill>
                <a:ea typeface="Calibri"/>
                <a:cs typeface="Calibri"/>
              </a:rPr>
              <a:t> binds to the human growth hormone receptor (GHR). Upon binding, </a:t>
            </a:r>
            <a:r>
              <a:rPr lang="en-US" sz="2600" dirty="0" err="1">
                <a:solidFill>
                  <a:srgbClr val="000000"/>
                </a:solidFill>
                <a:ea typeface="Calibri"/>
                <a:cs typeface="Calibri"/>
              </a:rPr>
              <a:t>hGH</a:t>
            </a:r>
            <a:r>
              <a:rPr lang="en-US" sz="2600" dirty="0">
                <a:solidFill>
                  <a:srgbClr val="000000"/>
                </a:solidFill>
                <a:ea typeface="Calibri"/>
                <a:cs typeface="Calibri"/>
              </a:rPr>
              <a:t> causes dimerization of GHR, activation of the GHR-associated JAK2 tyrosine kinase, and </a:t>
            </a:r>
            <a:r>
              <a:rPr lang="en-US" sz="2600" dirty="0" err="1">
                <a:solidFill>
                  <a:srgbClr val="000000"/>
                </a:solidFill>
                <a:ea typeface="Calibri"/>
                <a:cs typeface="Calibri"/>
              </a:rPr>
              <a:t>tyrosyl</a:t>
            </a:r>
            <a:r>
              <a:rPr lang="en-US" sz="2600" dirty="0">
                <a:solidFill>
                  <a:srgbClr val="000000"/>
                </a:solidFill>
                <a:ea typeface="Calibri"/>
                <a:cs typeface="Calibri"/>
              </a:rPr>
              <a:t> phosphorylation of both JAK2 and GHR. These events recruit and/or activate a variety of signaling molecules, including MAP kinases, insulin receptor substrates, phosphatidylinositol 3' phosphate kinase, </a:t>
            </a:r>
            <a:r>
              <a:rPr lang="en-US" sz="2600" dirty="0" err="1">
                <a:solidFill>
                  <a:srgbClr val="000000"/>
                </a:solidFill>
                <a:ea typeface="Calibri"/>
                <a:cs typeface="Calibri"/>
              </a:rPr>
              <a:t>diacylglycerol</a:t>
            </a:r>
            <a:r>
              <a:rPr lang="en-US" sz="2600" dirty="0">
                <a:solidFill>
                  <a:srgbClr val="000000"/>
                </a:solidFill>
                <a:ea typeface="Calibri"/>
                <a:cs typeface="Calibri"/>
              </a:rPr>
              <a:t>, protein kinase C, intracellular calcium, and Stat transcription factors. These signaling molecules contribute to the GH-induced changes in enzymatic activity, transport function, and gene expression that ultimately culminate in changes in growth and metabolism.</a:t>
            </a:r>
            <a:endParaRPr lang="en-US" sz="2600" dirty="0">
              <a:latin typeface="Times"/>
              <a:cs typeface="Times"/>
            </a:endParaRPr>
          </a:p>
        </p:txBody>
      </p:sp>
    </p:spTree>
    <p:extLst>
      <p:ext uri="{BB962C8B-B14F-4D97-AF65-F5344CB8AC3E}">
        <p14:creationId xmlns:p14="http://schemas.microsoft.com/office/powerpoint/2010/main" val="3325280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00034" y="404664"/>
            <a:ext cx="7772400" cy="5760640"/>
          </a:xfrm>
        </p:spPr>
        <p:txBody>
          <a:bodyPr>
            <a:normAutofit fontScale="92500" lnSpcReduction="10000"/>
          </a:bodyPr>
          <a:lstStyle/>
          <a:p>
            <a:pPr>
              <a:buClrTx/>
            </a:pPr>
            <a:r>
              <a:rPr lang="en-US" sz="3200" b="1" dirty="0">
                <a:solidFill>
                  <a:schemeClr val="tx1"/>
                </a:solidFill>
                <a:latin typeface="Times New Roman" pitchFamily="18" charset="0"/>
                <a:cs typeface="Times New Roman" pitchFamily="18" charset="0"/>
              </a:rPr>
              <a:t>Brands : </a:t>
            </a:r>
            <a:r>
              <a:rPr lang="en-US" sz="3200" dirty="0" err="1">
                <a:solidFill>
                  <a:srgbClr val="000000"/>
                </a:solidFill>
                <a:ea typeface="Calibri"/>
                <a:cs typeface="Calibri"/>
              </a:rPr>
              <a:t>NutropinAQ</a:t>
            </a:r>
            <a:endParaRPr lang="en-US" sz="3200" dirty="0">
              <a:solidFill>
                <a:srgbClr val="000000"/>
              </a:solidFill>
              <a:ea typeface="Calibri"/>
              <a:cs typeface="Calibri"/>
            </a:endParaRPr>
          </a:p>
          <a:p>
            <a:pPr>
              <a:buClrTx/>
            </a:pPr>
            <a:r>
              <a:rPr lang="en-US" sz="3200" b="1" dirty="0">
                <a:solidFill>
                  <a:srgbClr val="000000"/>
                </a:solidFill>
                <a:latin typeface="Times New Roman" pitchFamily="18" charset="0"/>
                <a:ea typeface="Calibri"/>
                <a:cs typeface="Calibri"/>
              </a:rPr>
              <a:t>Manufactures: </a:t>
            </a:r>
            <a:r>
              <a:rPr lang="en-US" sz="3200" dirty="0">
                <a:solidFill>
                  <a:srgbClr val="000000"/>
                </a:solidFill>
                <a:ea typeface="Calibri"/>
                <a:cs typeface="Calibri"/>
              </a:rPr>
              <a:t>Genentech Inc.</a:t>
            </a:r>
          </a:p>
          <a:p>
            <a:pPr algn="just">
              <a:buClrTx/>
            </a:pPr>
            <a:r>
              <a:rPr lang="en-US" sz="3200" b="1" dirty="0">
                <a:solidFill>
                  <a:schemeClr val="tx1"/>
                </a:solidFill>
                <a:latin typeface="Times New Roman" pitchFamily="18" charset="0"/>
                <a:cs typeface="Times New Roman" pitchFamily="18" charset="0"/>
              </a:rPr>
              <a:t>Description : </a:t>
            </a:r>
            <a:r>
              <a:rPr lang="en-US" sz="2800" dirty="0" err="1">
                <a:solidFill>
                  <a:srgbClr val="000000"/>
                </a:solidFill>
                <a:ea typeface="Calibri"/>
                <a:cs typeface="Calibri"/>
              </a:rPr>
              <a:t>Nutropin</a:t>
            </a:r>
            <a:r>
              <a:rPr lang="en-US" sz="2800" dirty="0">
                <a:solidFill>
                  <a:srgbClr val="000000"/>
                </a:solidFill>
                <a:ea typeface="Calibri"/>
                <a:cs typeface="Calibri"/>
              </a:rPr>
              <a:t> AQ [</a:t>
            </a:r>
            <a:r>
              <a:rPr lang="en-US" sz="2800" dirty="0" err="1">
                <a:solidFill>
                  <a:srgbClr val="000000"/>
                </a:solidFill>
                <a:ea typeface="Calibri"/>
                <a:cs typeface="Calibri"/>
              </a:rPr>
              <a:t>somatropin</a:t>
            </a:r>
            <a:r>
              <a:rPr lang="en-US" sz="2800" dirty="0">
                <a:solidFill>
                  <a:srgbClr val="000000"/>
                </a:solidFill>
                <a:ea typeface="Calibri"/>
                <a:cs typeface="Calibri"/>
              </a:rPr>
              <a:t> (</a:t>
            </a:r>
            <a:r>
              <a:rPr lang="en-US" sz="2800" dirty="0" err="1">
                <a:solidFill>
                  <a:srgbClr val="000000"/>
                </a:solidFill>
                <a:ea typeface="Calibri"/>
                <a:cs typeface="Calibri"/>
              </a:rPr>
              <a:t>rDNA</a:t>
            </a:r>
            <a:r>
              <a:rPr lang="en-US" sz="2800" dirty="0">
                <a:solidFill>
                  <a:srgbClr val="000000"/>
                </a:solidFill>
                <a:ea typeface="Calibri"/>
                <a:cs typeface="Calibri"/>
              </a:rPr>
              <a:t> origin)] for Injection is a human growth hormone (</a:t>
            </a:r>
            <a:r>
              <a:rPr lang="en-US" sz="2800" dirty="0" err="1">
                <a:solidFill>
                  <a:srgbClr val="000000"/>
                </a:solidFill>
                <a:ea typeface="Calibri"/>
                <a:cs typeface="Calibri"/>
              </a:rPr>
              <a:t>hGH</a:t>
            </a:r>
            <a:r>
              <a:rPr lang="en-US" sz="2800" dirty="0">
                <a:solidFill>
                  <a:srgbClr val="000000"/>
                </a:solidFill>
                <a:ea typeface="Calibri"/>
                <a:cs typeface="Calibri"/>
              </a:rPr>
              <a:t>) produced by recombinant DNA technology. </a:t>
            </a:r>
            <a:r>
              <a:rPr lang="en-US" sz="2800" dirty="0" err="1">
                <a:solidFill>
                  <a:srgbClr val="000000"/>
                </a:solidFill>
                <a:ea typeface="Calibri"/>
                <a:cs typeface="Calibri"/>
              </a:rPr>
              <a:t>Nutropin</a:t>
            </a:r>
            <a:r>
              <a:rPr lang="en-US" sz="2800" dirty="0">
                <a:solidFill>
                  <a:srgbClr val="000000"/>
                </a:solidFill>
                <a:ea typeface="Calibri"/>
                <a:cs typeface="Calibri"/>
              </a:rPr>
              <a:t> AQ has 191 amino acid residues and a molecular weight of 22,125 </a:t>
            </a:r>
            <a:r>
              <a:rPr lang="en-US" sz="2800" dirty="0" err="1">
                <a:solidFill>
                  <a:srgbClr val="000000"/>
                </a:solidFill>
                <a:ea typeface="Calibri"/>
                <a:cs typeface="Calibri"/>
              </a:rPr>
              <a:t>daltons</a:t>
            </a:r>
            <a:r>
              <a:rPr lang="en-US" sz="2800" dirty="0">
                <a:solidFill>
                  <a:srgbClr val="000000"/>
                </a:solidFill>
                <a:ea typeface="Calibri"/>
                <a:cs typeface="Calibri"/>
              </a:rPr>
              <a:t>. The amino acid sequence of the product is identical to that of pituitary-derived </a:t>
            </a:r>
            <a:r>
              <a:rPr lang="en-US" sz="2800" dirty="0" err="1">
                <a:solidFill>
                  <a:srgbClr val="000000"/>
                </a:solidFill>
                <a:ea typeface="Calibri"/>
                <a:cs typeface="Calibri"/>
              </a:rPr>
              <a:t>hGH</a:t>
            </a:r>
            <a:r>
              <a:rPr lang="en-US" sz="2800" dirty="0">
                <a:solidFill>
                  <a:srgbClr val="000000"/>
                </a:solidFill>
                <a:ea typeface="Calibri"/>
                <a:cs typeface="Calibri"/>
              </a:rPr>
              <a:t>. </a:t>
            </a:r>
            <a:r>
              <a:rPr lang="en-US" sz="2800" dirty="0" err="1">
                <a:solidFill>
                  <a:srgbClr val="000000"/>
                </a:solidFill>
                <a:ea typeface="Calibri"/>
                <a:cs typeface="Calibri"/>
              </a:rPr>
              <a:t>Nutropin</a:t>
            </a:r>
            <a:r>
              <a:rPr lang="en-US" sz="2800" dirty="0">
                <a:solidFill>
                  <a:srgbClr val="000000"/>
                </a:solidFill>
                <a:ea typeface="Calibri"/>
                <a:cs typeface="Calibri"/>
              </a:rPr>
              <a:t> AQ may contain not more than fifteen percent </a:t>
            </a:r>
            <a:r>
              <a:rPr lang="en-US" sz="2800" dirty="0" err="1">
                <a:solidFill>
                  <a:srgbClr val="000000"/>
                </a:solidFill>
                <a:ea typeface="Calibri"/>
                <a:cs typeface="Calibri"/>
              </a:rPr>
              <a:t>deamidated</a:t>
            </a:r>
            <a:r>
              <a:rPr lang="en-US" sz="2800" dirty="0">
                <a:solidFill>
                  <a:srgbClr val="000000"/>
                </a:solidFill>
                <a:ea typeface="Calibri"/>
                <a:cs typeface="Calibri"/>
              </a:rPr>
              <a:t> GH at expiration. The </a:t>
            </a:r>
            <a:r>
              <a:rPr lang="en-US" sz="2800" dirty="0" err="1">
                <a:solidFill>
                  <a:srgbClr val="000000"/>
                </a:solidFill>
                <a:ea typeface="Calibri"/>
                <a:cs typeface="Calibri"/>
              </a:rPr>
              <a:t>deamidated</a:t>
            </a:r>
            <a:r>
              <a:rPr lang="en-US" sz="2800" dirty="0">
                <a:solidFill>
                  <a:srgbClr val="000000"/>
                </a:solidFill>
                <a:ea typeface="Calibri"/>
                <a:cs typeface="Calibri"/>
              </a:rPr>
              <a:t> form of GH has been extensively characterized and has been shown to be safe and fully active.</a:t>
            </a:r>
          </a:p>
          <a:p>
            <a:r>
              <a:rPr lang="en-US" sz="3100" b="1" dirty="0" smtClean="0">
                <a:solidFill>
                  <a:schemeClr val="tx1"/>
                </a:solidFill>
                <a:latin typeface="Times New Roman" pitchFamily="18" charset="0"/>
                <a:cs typeface="Times New Roman" pitchFamily="18" charset="0"/>
              </a:rPr>
              <a:t>Categories</a:t>
            </a:r>
            <a:r>
              <a:rPr lang="en-US" sz="3100" dirty="0" smtClean="0">
                <a:solidFill>
                  <a:schemeClr val="tx1"/>
                </a:solidFill>
                <a:latin typeface="Times New Roman" pitchFamily="18" charset="0"/>
                <a:cs typeface="Times New Roman" pitchFamily="18" charset="0"/>
              </a:rPr>
              <a:t> </a:t>
            </a:r>
            <a:r>
              <a:rPr lang="en-US" sz="3100" dirty="0" smtClean="0">
                <a:solidFill>
                  <a:schemeClr val="tx1"/>
                </a:solidFill>
                <a:latin typeface="Times New Roman" pitchFamily="18" charset="0"/>
                <a:cs typeface="Times New Roman" pitchFamily="18" charset="0"/>
              </a:rPr>
              <a:t>: </a:t>
            </a:r>
          </a:p>
          <a:p>
            <a:r>
              <a:rPr lang="en-US" sz="2400" dirty="0">
                <a:solidFill>
                  <a:srgbClr val="000000"/>
                </a:solidFill>
                <a:ea typeface="Calibri"/>
                <a:cs typeface="Calibri"/>
              </a:rPr>
              <a:t>Hormones, Hormone Substitutes, and Hormone </a:t>
            </a:r>
            <a:r>
              <a:rPr lang="en-US" sz="2400" dirty="0" smtClean="0">
                <a:solidFill>
                  <a:srgbClr val="000000"/>
                </a:solidFill>
                <a:ea typeface="Calibri"/>
                <a:cs typeface="Calibri"/>
              </a:rPr>
              <a:t>Antagonists.</a:t>
            </a:r>
            <a:endParaRPr lang="en-US" sz="2400" dirty="0" smtClean="0">
              <a:solidFill>
                <a:srgbClr val="000000"/>
              </a:solidFill>
              <a:ea typeface="Calibri"/>
              <a:cs typeface="Calibri"/>
            </a:endParaRPr>
          </a:p>
          <a:p>
            <a:pPr>
              <a:buClrTx/>
            </a:pPr>
            <a:endParaRPr lang="en-US" sz="1600" dirty="0" smtClean="0">
              <a:solidFill>
                <a:srgbClr val="000000"/>
              </a:solidFill>
              <a:ea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0"/>
            <a:ext cx="7772400" cy="4221088"/>
          </a:xfrm>
        </p:spPr>
        <p:txBody>
          <a:bodyPr>
            <a:noAutofit/>
          </a:bodyPr>
          <a:lstStyle/>
          <a:p>
            <a:pPr algn="just">
              <a:buClrTx/>
            </a:pPr>
            <a:r>
              <a:rPr lang="en-US" sz="2400" b="1" dirty="0" smtClean="0">
                <a:solidFill>
                  <a:schemeClr val="tx1"/>
                </a:solidFill>
                <a:latin typeface="Times New Roman" pitchFamily="18" charset="0"/>
                <a:cs typeface="Times New Roman" pitchFamily="18" charset="0"/>
              </a:rPr>
              <a:t>Recommendation</a:t>
            </a:r>
            <a:r>
              <a:rPr lang="en-US" sz="2400" b="1" dirty="0" smtClean="0">
                <a:solidFill>
                  <a:schemeClr val="tx1"/>
                </a:solidFill>
                <a:latin typeface="Times New Roman" pitchFamily="18" charset="0"/>
                <a:cs typeface="Times New Roman" pitchFamily="18" charset="0"/>
              </a:rPr>
              <a:t>: </a:t>
            </a:r>
            <a:r>
              <a:rPr lang="en-US" sz="2400" dirty="0">
                <a:solidFill>
                  <a:srgbClr val="000000"/>
                </a:solidFill>
                <a:ea typeface="Calibri"/>
                <a:cs typeface="Calibri"/>
              </a:rPr>
              <a:t>A weekly dosage of up to 0.3 mg/kg of body weight divided into daily subcutaneous injections is recommended for Idiopathic Short Stature (ISS</a:t>
            </a:r>
            <a:r>
              <a:rPr lang="en-US" sz="2400" dirty="0" smtClean="0">
                <a:solidFill>
                  <a:srgbClr val="000000"/>
                </a:solidFill>
                <a:ea typeface="Calibri"/>
                <a:cs typeface="Calibri"/>
              </a:rPr>
              <a:t>).</a:t>
            </a:r>
          </a:p>
          <a:p>
            <a:pPr algn="just">
              <a:buClrTx/>
            </a:pPr>
            <a:r>
              <a:rPr lang="en-US" sz="2400" b="1" dirty="0" smtClean="0">
                <a:solidFill>
                  <a:schemeClr val="tx1"/>
                </a:solidFill>
                <a:latin typeface="Times New Roman" pitchFamily="18" charset="0"/>
                <a:cs typeface="Times New Roman" pitchFamily="18" charset="0"/>
              </a:rPr>
              <a:t>Route </a:t>
            </a:r>
            <a:r>
              <a:rPr lang="en-US" sz="2400" b="1" dirty="0" smtClean="0">
                <a:solidFill>
                  <a:schemeClr val="tx1"/>
                </a:solidFill>
                <a:latin typeface="Times New Roman" pitchFamily="18" charset="0"/>
                <a:cs typeface="Times New Roman" pitchFamily="18" charset="0"/>
              </a:rPr>
              <a:t>of administration : </a:t>
            </a:r>
            <a:r>
              <a:rPr lang="en-US" sz="2400" dirty="0">
                <a:solidFill>
                  <a:srgbClr val="000000"/>
                </a:solidFill>
                <a:ea typeface="Calibri"/>
                <a:cs typeface="Calibri"/>
              </a:rPr>
              <a:t>Subcutaneous</a:t>
            </a:r>
            <a:r>
              <a:rPr lang="en-IN" sz="2400" dirty="0" smtClean="0">
                <a:solidFill>
                  <a:schemeClr val="tx1"/>
                </a:solidFill>
                <a:latin typeface="Times New Roman" pitchFamily="18" charset="0"/>
                <a:cs typeface="Times New Roman" pitchFamily="18" charset="0"/>
              </a:rPr>
              <a:t> </a:t>
            </a:r>
            <a:r>
              <a:rPr lang="en-IN" sz="2400" dirty="0" smtClean="0">
                <a:solidFill>
                  <a:schemeClr val="tx1"/>
                </a:solidFill>
                <a:latin typeface="Times New Roman" pitchFamily="18" charset="0"/>
                <a:cs typeface="Times New Roman" pitchFamily="18" charset="0"/>
              </a:rPr>
              <a:t>administration </a:t>
            </a:r>
          </a:p>
          <a:p>
            <a:pPr>
              <a:buClrTx/>
            </a:pPr>
            <a:endParaRPr lang="en-IN" sz="2400" b="1"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1052736"/>
            <a:ext cx="7162055" cy="4433665"/>
          </a:xfrm>
        </p:spPr>
        <p:txBody>
          <a:bodyPr>
            <a:normAutofit/>
          </a:bodyPr>
          <a:lstStyle/>
          <a:p>
            <a:r>
              <a:rPr lang="en-US" sz="2400" b="1" dirty="0">
                <a:solidFill>
                  <a:schemeClr val="tx1"/>
                </a:solidFill>
                <a:latin typeface="Times New Roman" pitchFamily="18" charset="0"/>
                <a:cs typeface="Times New Roman" pitchFamily="18" charset="0"/>
              </a:rPr>
              <a:t>Contraindications: </a:t>
            </a:r>
            <a:br>
              <a:rPr lang="en-US" sz="2400" b="1" dirty="0">
                <a:solidFill>
                  <a:schemeClr val="tx1"/>
                </a:solidFill>
                <a:latin typeface="Times New Roman" pitchFamily="18" charset="0"/>
                <a:cs typeface="Times New Roman" pitchFamily="18" charset="0"/>
              </a:rPr>
            </a:br>
            <a:r>
              <a:rPr lang="en-US" sz="2400" dirty="0">
                <a:solidFill>
                  <a:srgbClr val="000000"/>
                </a:solidFill>
                <a:ea typeface="Calibri"/>
                <a:cs typeface="Calibri"/>
              </a:rPr>
              <a:t>Acute Critical Illness, </a:t>
            </a:r>
            <a:r>
              <a:rPr lang="en-US" sz="2400" dirty="0" err="1">
                <a:solidFill>
                  <a:srgbClr val="000000"/>
                </a:solidFill>
                <a:ea typeface="Calibri"/>
                <a:cs typeface="Calibri"/>
              </a:rPr>
              <a:t>Prader-Willi</a:t>
            </a:r>
            <a:r>
              <a:rPr lang="en-US" sz="2400" dirty="0">
                <a:solidFill>
                  <a:srgbClr val="000000"/>
                </a:solidFill>
                <a:ea typeface="Calibri"/>
                <a:cs typeface="Calibri"/>
              </a:rPr>
              <a:t> Syndrome (PWS) In Children, Active Malignancy, Diabetic Retinopathy, Hypersensitivity, Closed </a:t>
            </a:r>
            <a:r>
              <a:rPr lang="en-US" sz="2400" dirty="0" smtClean="0">
                <a:solidFill>
                  <a:srgbClr val="000000"/>
                </a:solidFill>
                <a:ea typeface="Calibri"/>
                <a:cs typeface="Calibri"/>
              </a:rPr>
              <a:t>Epiphysis.</a:t>
            </a:r>
            <a:endParaRPr lang="en-US" sz="2400" b="1" dirty="0">
              <a:solidFill>
                <a:schemeClr val="tx1"/>
              </a:solidFill>
              <a:latin typeface="Times New Roman" pitchFamily="18" charset="0"/>
              <a:cs typeface="Times New Roman" pitchFamily="18" charset="0"/>
            </a:endParaRPr>
          </a:p>
          <a:p>
            <a:r>
              <a:rPr lang="en-US" sz="2400" b="1" dirty="0" smtClean="0">
                <a:solidFill>
                  <a:schemeClr val="tx1"/>
                </a:solidFill>
                <a:latin typeface="Times New Roman" pitchFamily="18" charset="0"/>
                <a:cs typeface="Times New Roman" pitchFamily="18" charset="0"/>
              </a:rPr>
              <a:t>Side Effects: </a:t>
            </a:r>
            <a:r>
              <a:rPr lang="en-US" sz="2400" dirty="0">
                <a:solidFill>
                  <a:srgbClr val="000000"/>
                </a:solidFill>
                <a:ea typeface="Calibri"/>
                <a:cs typeface="Calibri"/>
              </a:rPr>
              <a:t>Abnormal or decreased touch sensation, bleeding, blistering, burning, coldness, discoloration of the skin, feeling of pressure, hives, infection, inflammation, itching, lumps, numbness, pain, rash, redness, scarring, soreness, stinging, swelling, tenderness, tingling, ulceration, or warmth at the injection </a:t>
            </a:r>
            <a:r>
              <a:rPr lang="en-US" sz="2400" dirty="0" smtClean="0">
                <a:solidFill>
                  <a:srgbClr val="000000"/>
                </a:solidFill>
                <a:ea typeface="Calibri"/>
                <a:cs typeface="Calibri"/>
              </a:rPr>
              <a:t>site.</a:t>
            </a:r>
            <a:endParaRPr lang="en-US" sz="2400" dirty="0">
              <a:latin typeface="Times"/>
              <a:cs typeface="Times"/>
            </a:endParaRPr>
          </a:p>
        </p:txBody>
      </p:sp>
    </p:spTree>
    <p:extLst>
      <p:ext uri="{BB962C8B-B14F-4D97-AF65-F5344CB8AC3E}">
        <p14:creationId xmlns:p14="http://schemas.microsoft.com/office/powerpoint/2010/main" val="313884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428868"/>
            <a:ext cx="7620000" cy="2440292"/>
          </a:xfrm>
        </p:spPr>
        <p:txBody>
          <a:bodyPr/>
          <a:lstStyle/>
          <a:p>
            <a:pPr algn="just"/>
            <a:r>
              <a:rPr lang="en-US" sz="2400" b="1" dirty="0" smtClean="0">
                <a:solidFill>
                  <a:schemeClr val="tx1"/>
                </a:solidFill>
                <a:latin typeface="Times New Roman" pitchFamily="18" charset="0"/>
                <a:cs typeface="Times New Roman" pitchFamily="18" charset="0"/>
              </a:rPr>
              <a:t>References</a:t>
            </a:r>
            <a:r>
              <a:rPr lang="en-US" sz="2400" dirty="0" smtClean="0">
                <a:solidFill>
                  <a:schemeClr val="tx1"/>
                </a:solidFill>
                <a:latin typeface="Times New Roman" pitchFamily="18" charset="0"/>
                <a:cs typeface="Times New Roman" pitchFamily="18" charset="0"/>
              </a:rPr>
              <a:t> :</a:t>
            </a:r>
            <a:br>
              <a:rPr lang="en-US" sz="2400" dirty="0" smtClean="0">
                <a:solidFill>
                  <a:schemeClr val="tx1"/>
                </a:solidFill>
                <a:latin typeface="Times New Roman" pitchFamily="18" charset="0"/>
                <a:cs typeface="Times New Roman" pitchFamily="18" charset="0"/>
              </a:rPr>
            </a:br>
            <a:r>
              <a:rPr lang="en-US" sz="1800" dirty="0">
                <a:solidFill>
                  <a:srgbClr val="000000"/>
                </a:solidFill>
                <a:latin typeface="Calibri"/>
                <a:ea typeface="Calibri"/>
                <a:cs typeface="Calibri"/>
                <a:hlinkClick r:id="rId2"/>
              </a:rPr>
              <a:t>https://www.drugs.com/cdi/nutropin-aq.html</a:t>
            </a:r>
            <a:r>
              <a:rPr lang="en-US" sz="1800" dirty="0">
                <a:solidFill>
                  <a:srgbClr val="000000"/>
                </a:solidFill>
                <a:latin typeface="Calibri"/>
                <a:ea typeface="Calibri"/>
                <a:cs typeface="Calibri"/>
              </a:rPr>
              <a:t> </a:t>
            </a:r>
            <a:br>
              <a:rPr lang="en-US" sz="1800" dirty="0">
                <a:solidFill>
                  <a:srgbClr val="000000"/>
                </a:solidFill>
                <a:latin typeface="Calibri"/>
                <a:ea typeface="Calibri"/>
                <a:cs typeface="Calibri"/>
              </a:rPr>
            </a:br>
            <a:r>
              <a:rPr lang="en-US" sz="1800" dirty="0" smtClean="0">
                <a:solidFill>
                  <a:srgbClr val="000000"/>
                </a:solidFill>
                <a:latin typeface="Calibri"/>
                <a:ea typeface="Calibri"/>
                <a:cs typeface="Calibri"/>
                <a:hlinkClick r:id="rId3"/>
              </a:rPr>
              <a:t>https</a:t>
            </a:r>
            <a:r>
              <a:rPr lang="en-US" sz="1800" dirty="0">
                <a:solidFill>
                  <a:srgbClr val="000000"/>
                </a:solidFill>
                <a:latin typeface="Calibri"/>
                <a:ea typeface="Calibri"/>
                <a:cs typeface="Calibri"/>
                <a:hlinkClick r:id="rId3"/>
              </a:rPr>
              <a:t>://www.medicines.org.uk/emc/medicine/</a:t>
            </a:r>
            <a:r>
              <a:rPr lang="en-US" sz="1800">
                <a:solidFill>
                  <a:srgbClr val="000000"/>
                </a:solidFill>
                <a:latin typeface="Calibri"/>
                <a:ea typeface="Calibri"/>
                <a:cs typeface="Calibri"/>
                <a:hlinkClick r:id="rId3"/>
              </a:rPr>
              <a:t>14244</a:t>
            </a:r>
            <a:r>
              <a:rPr lang="en-US" sz="1800">
                <a:solidFill>
                  <a:srgbClr val="000000"/>
                </a:solidFill>
                <a:latin typeface="Calibri"/>
                <a:ea typeface="Calibri"/>
                <a:cs typeface="Calibri"/>
              </a:rPr>
              <a:t> </a:t>
            </a:r>
            <a:r>
              <a:rPr lang="en-US" sz="1800">
                <a:solidFill>
                  <a:srgbClr val="000000"/>
                </a:solidFill>
                <a:latin typeface="Calibri"/>
                <a:ea typeface="Calibri"/>
                <a:cs typeface="Calibri"/>
              </a:rPr>
              <a:t/>
            </a:r>
            <a:br>
              <a:rPr lang="en-US" sz="1800">
                <a:solidFill>
                  <a:srgbClr val="000000"/>
                </a:solidFill>
                <a:latin typeface="Calibri"/>
                <a:ea typeface="Calibri"/>
                <a:cs typeface="Calibri"/>
              </a:rPr>
            </a:br>
            <a:r>
              <a:rPr lang="en-US" sz="1800" smtClean="0">
                <a:solidFill>
                  <a:srgbClr val="000000"/>
                </a:solidFill>
                <a:latin typeface="Calibri"/>
                <a:ea typeface="Calibri"/>
                <a:cs typeface="Calibri"/>
              </a:rPr>
              <a:t>http</a:t>
            </a:r>
            <a:r>
              <a:rPr lang="en-US" sz="1800" dirty="0">
                <a:solidFill>
                  <a:srgbClr val="000000"/>
                </a:solidFill>
                <a:latin typeface="Calibri"/>
                <a:ea typeface="Calibri"/>
                <a:cs typeface="Calibri"/>
              </a:rPr>
              <a:t>://</a:t>
            </a:r>
            <a:r>
              <a:rPr lang="en-US" sz="1800" dirty="0" err="1">
                <a:solidFill>
                  <a:srgbClr val="000000"/>
                </a:solidFill>
                <a:latin typeface="Calibri"/>
                <a:ea typeface="Calibri"/>
                <a:cs typeface="Calibri"/>
              </a:rPr>
              <a:t>www.rxlist.com</a:t>
            </a:r>
            <a:r>
              <a:rPr lang="en-US" sz="1800" dirty="0">
                <a:solidFill>
                  <a:srgbClr val="000000"/>
                </a:solidFill>
                <a:latin typeface="Calibri"/>
                <a:ea typeface="Calibri"/>
                <a:cs typeface="Calibri"/>
              </a:rPr>
              <a:t>/</a:t>
            </a:r>
            <a:r>
              <a:rPr lang="en-US" sz="1800" dirty="0" err="1">
                <a:solidFill>
                  <a:srgbClr val="000000"/>
                </a:solidFill>
                <a:latin typeface="Calibri"/>
                <a:ea typeface="Calibri"/>
                <a:cs typeface="Calibri"/>
              </a:rPr>
              <a:t>nutropin</a:t>
            </a:r>
            <a:r>
              <a:rPr lang="en-US" sz="1800" dirty="0">
                <a:solidFill>
                  <a:srgbClr val="000000"/>
                </a:solidFill>
                <a:latin typeface="Calibri"/>
                <a:ea typeface="Calibri"/>
                <a:cs typeface="Calibri"/>
              </a:rPr>
              <a:t>-</a:t>
            </a:r>
            <a:r>
              <a:rPr lang="en-US" sz="1800" dirty="0" err="1">
                <a:solidFill>
                  <a:srgbClr val="000000"/>
                </a:solidFill>
                <a:latin typeface="Calibri"/>
                <a:ea typeface="Calibri"/>
                <a:cs typeface="Calibri"/>
              </a:rPr>
              <a:t>aq</a:t>
            </a:r>
            <a:r>
              <a:rPr lang="en-US" sz="1800" dirty="0">
                <a:solidFill>
                  <a:srgbClr val="000000"/>
                </a:solidFill>
                <a:latin typeface="Calibri"/>
                <a:ea typeface="Calibri"/>
                <a:cs typeface="Calibri"/>
              </a:rPr>
              <a:t>-drug/side-effects-</a:t>
            </a:r>
            <a:r>
              <a:rPr lang="en-US" sz="1800" dirty="0" err="1">
                <a:solidFill>
                  <a:srgbClr val="000000"/>
                </a:solidFill>
                <a:latin typeface="Calibri"/>
                <a:ea typeface="Calibri"/>
                <a:cs typeface="Calibri"/>
              </a:rPr>
              <a:t>interactions.htm</a:t>
            </a:r>
            <a:endParaRPr lang="en-IN" sz="1800" dirty="0">
              <a:solidFill>
                <a:schemeClr val="tx1"/>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1492</TotalTime>
  <Words>308</Words>
  <Application>Microsoft Macintosh PowerPoint</Application>
  <PresentationFormat>On-screen Show (4:3)</PresentationFormat>
  <Paragraphs>18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Adjacency</vt:lpstr>
      <vt:lpstr>Somatropin recombinant  Chemical formula:    C990H1532N262O300S7 </vt:lpstr>
      <vt:lpstr>PowerPoint Presentation</vt:lpstr>
      <vt:lpstr>PowerPoint Presentation</vt:lpstr>
      <vt:lpstr>PowerPoint Presentation</vt:lpstr>
      <vt:lpstr>PowerPoint Presentation</vt:lpstr>
      <vt:lpstr>PowerPoint Presentation</vt:lpstr>
      <vt:lpstr>References : https://www.drugs.com/cdi/nutropin-aq.html  https://www.medicines.org.uk/emc/medicine/14244  http://www.rxlist.com/nutropin-aq-drug/side-effects-interactions.htm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pawan</cp:lastModifiedBy>
  <cp:revision>60</cp:revision>
  <dcterms:created xsi:type="dcterms:W3CDTF">2014-12-29T07:14:40Z</dcterms:created>
  <dcterms:modified xsi:type="dcterms:W3CDTF">2017-05-22T06:55:50Z</dcterms:modified>
</cp:coreProperties>
</file>